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30" r:id="rId6"/>
    <p:sldId id="308" r:id="rId7"/>
    <p:sldId id="312" r:id="rId8"/>
    <p:sldId id="309" r:id="rId9"/>
    <p:sldId id="310" r:id="rId10"/>
    <p:sldId id="320" r:id="rId11"/>
    <p:sldId id="313" r:id="rId12"/>
    <p:sldId id="331" r:id="rId13"/>
    <p:sldId id="311" r:id="rId14"/>
    <p:sldId id="319" r:id="rId15"/>
    <p:sldId id="314" r:id="rId16"/>
    <p:sldId id="315" r:id="rId17"/>
    <p:sldId id="316" r:id="rId18"/>
    <p:sldId id="317" r:id="rId19"/>
    <p:sldId id="318" r:id="rId20"/>
    <p:sldId id="321" r:id="rId21"/>
    <p:sldId id="322" r:id="rId22"/>
    <p:sldId id="324" r:id="rId23"/>
    <p:sldId id="323" r:id="rId24"/>
    <p:sldId id="325" r:id="rId25"/>
    <p:sldId id="326" r:id="rId26"/>
    <p:sldId id="327" r:id="rId27"/>
    <p:sldId id="328" r:id="rId28"/>
    <p:sldId id="329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72" y="176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Undefined/karsa-sha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8696310" y="5352936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Member KARSA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055" y="2361163"/>
            <a:ext cx="551716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Supervised vs Unsupervised Learning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33319" y="5599157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Muhammad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Resa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Arif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Yudianto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D771AF-C22E-7A44-974F-B141E05A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06" y="4522114"/>
            <a:ext cx="1565031" cy="1565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572C7-4039-F540-80D5-45A1AE2D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533" y="298803"/>
            <a:ext cx="94410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/>
              <a:t>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54412-805E-5E4D-A04F-47C73EC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0865"/>
            <a:ext cx="7620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91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752327" y="3374509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872570" y="337450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683747" y="618917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900996" y="618917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272832" y="1851864"/>
            <a:ext cx="4248737" cy="785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Konteks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=&gt; classification &amp; regression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Mapping =&gt; Input -&gt; output (label)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0858B-569F-C442-8B10-4DBEE854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331" y="5197243"/>
            <a:ext cx="5498124" cy="1334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FAC8FF-5C5D-A74A-B994-7996E9D4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90" y="3744091"/>
            <a:ext cx="6369895" cy="13348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D824B9-915F-254A-8856-BC280D38C93D}"/>
              </a:ext>
            </a:extLst>
          </p:cNvPr>
          <p:cNvSpPr txBox="1"/>
          <p:nvPr/>
        </p:nvSpPr>
        <p:spPr>
          <a:xfrm>
            <a:off x="6173953" y="1700672"/>
            <a:ext cx="4248737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Goals =&gt;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menemukan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hubungan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spesifik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struktur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input -&gt; output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akurat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Ketangguhan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model -&gt; training data and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proccess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proccess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5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06058" y="202113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9992457" y="194770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05863" y="6008192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9992457" y="605201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6C0AFF-8D7C-C04D-8FD1-7C5BC866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42251"/>
            <a:ext cx="8382000" cy="4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97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03654" y="3429000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763108" y="2173125"/>
            <a:ext cx="1993832" cy="12558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903654" y="1496496"/>
            <a:ext cx="3371370" cy="3451804"/>
            <a:chOff x="2139333" y="1344075"/>
            <a:chExt cx="1723377" cy="345180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151486" y="3410884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</a:rPr>
                <a:t>ANDA MAU MENANG TOGEL 100% </a:t>
              </a:r>
              <a:r>
                <a:rPr lang="en-ID" sz="1200" dirty="0" err="1">
                  <a:solidFill>
                    <a:schemeClr val="bg1"/>
                  </a:solidFill>
                </a:rPr>
                <a:t>Tembus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pasang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shio</a:t>
              </a:r>
              <a:r>
                <a:rPr lang="en-ID" sz="1200" dirty="0">
                  <a:solidFill>
                    <a:schemeClr val="bg1"/>
                  </a:solidFill>
                </a:rPr>
                <a:t> 7 </a:t>
              </a:r>
              <a:r>
                <a:rPr lang="en-ID" sz="1200" dirty="0" err="1">
                  <a:solidFill>
                    <a:schemeClr val="bg1"/>
                  </a:solidFill>
                </a:rPr>
                <a:t>tunggal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angka</a:t>
              </a:r>
              <a:r>
                <a:rPr lang="en-ID" sz="1200" dirty="0">
                  <a:solidFill>
                    <a:schemeClr val="bg1"/>
                  </a:solidFill>
                </a:rPr>
                <a:t> 07.31.19.43....</a:t>
              </a:r>
              <a:r>
                <a:rPr lang="en-ID" sz="1200" dirty="0" err="1">
                  <a:solidFill>
                    <a:schemeClr val="bg1"/>
                  </a:solidFill>
                </a:rPr>
                <a:t>ingat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maharnya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pulsa</a:t>
              </a:r>
              <a:r>
                <a:rPr lang="en-ID" sz="1200" dirty="0">
                  <a:solidFill>
                    <a:schemeClr val="bg1"/>
                  </a:solidFill>
                </a:rPr>
                <a:t> 100rb </a:t>
              </a:r>
              <a:r>
                <a:rPr lang="en-ID" sz="1200" dirty="0" err="1">
                  <a:solidFill>
                    <a:schemeClr val="bg1"/>
                  </a:solidFill>
                </a:rPr>
                <a:t>dikirim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ke</a:t>
              </a:r>
              <a:r>
                <a:rPr lang="en-ID" sz="1200" dirty="0">
                  <a:solidFill>
                    <a:schemeClr val="bg1"/>
                  </a:solidFill>
                </a:rPr>
                <a:t> no 0823...xxx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139333" y="1344075"/>
              <a:ext cx="1723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SPAM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Penipuan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Normal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927429" y="1433594"/>
            <a:ext cx="10622169" cy="1933665"/>
            <a:chOff x="2151487" y="3697385"/>
            <a:chExt cx="5429843" cy="1933665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151487" y="4246055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 err="1">
                  <a:solidFill>
                    <a:schemeClr val="bg1"/>
                  </a:solidFill>
                </a:rPr>
                <a:t>Plg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Yth</a:t>
              </a:r>
              <a:r>
                <a:rPr lang="en-ID" sz="1200" dirty="0">
                  <a:solidFill>
                    <a:schemeClr val="bg1"/>
                  </a:solidFill>
                </a:rPr>
                <a:t>, </a:t>
              </a:r>
              <a:r>
                <a:rPr lang="en-ID" sz="1200" dirty="0" err="1">
                  <a:solidFill>
                    <a:schemeClr val="bg1"/>
                  </a:solidFill>
                </a:rPr>
                <a:t>sisa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</a:t>
              </a:r>
              <a:r>
                <a:rPr lang="en-ID" sz="1200" dirty="0">
                  <a:solidFill>
                    <a:schemeClr val="bg1"/>
                  </a:solidFill>
                </a:rPr>
                <a:t> Flash Anda 478KB. Download </a:t>
              </a:r>
              <a:r>
                <a:rPr lang="en-ID" sz="1200" dirty="0" err="1">
                  <a:solidFill>
                    <a:schemeClr val="bg1"/>
                  </a:solidFill>
                </a:rPr>
                <a:t>MyTelkomsel</a:t>
              </a:r>
              <a:r>
                <a:rPr lang="en-ID" sz="1200" dirty="0">
                  <a:solidFill>
                    <a:schemeClr val="bg1"/>
                  </a:solidFill>
                </a:rPr>
                <a:t> apps di http://</a:t>
              </a:r>
              <a:r>
                <a:rPr lang="en-ID" sz="1200" dirty="0" err="1">
                  <a:solidFill>
                    <a:schemeClr val="bg1"/>
                  </a:solidFill>
                </a:rPr>
                <a:t>tsel.me</a:t>
              </a:r>
              <a:r>
                <a:rPr lang="en-ID" sz="1200" dirty="0">
                  <a:solidFill>
                    <a:schemeClr val="bg1"/>
                  </a:solidFill>
                </a:rPr>
                <a:t>/</a:t>
              </a:r>
              <a:r>
                <a:rPr lang="en-ID" sz="1200" dirty="0" err="1">
                  <a:solidFill>
                    <a:schemeClr val="bg1"/>
                  </a:solidFill>
                </a:rPr>
                <a:t>tsel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utk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cek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kuota&amp;beli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paket</a:t>
              </a:r>
              <a:r>
                <a:rPr lang="en-ID" sz="1200" dirty="0">
                  <a:solidFill>
                    <a:schemeClr val="bg1"/>
                  </a:solidFill>
                </a:rPr>
                <a:t> Flash </a:t>
              </a:r>
              <a:r>
                <a:rPr lang="en-ID" sz="1200" dirty="0" err="1">
                  <a:solidFill>
                    <a:schemeClr val="bg1"/>
                  </a:solidFill>
                </a:rPr>
                <a:t>atau</a:t>
              </a:r>
              <a:r>
                <a:rPr lang="en-ID" sz="1200" dirty="0">
                  <a:solidFill>
                    <a:schemeClr val="bg1"/>
                  </a:solidFill>
                </a:rPr>
                <a:t> hub *363#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6530760" y="3697385"/>
              <a:ext cx="105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Kelinci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kucing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040214" cy="1923700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A08EF-40F6-E145-A2E0-F4AD27A3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3" t="4107" r="30785"/>
          <a:stretch/>
        </p:blipFill>
        <p:spPr>
          <a:xfrm>
            <a:off x="9461292" y="2137598"/>
            <a:ext cx="1827054" cy="160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2BB2C-1B48-AE4D-87ED-7E6BDD3D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12" y="4436015"/>
            <a:ext cx="1793934" cy="1793934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8299CD3-DDEF-A84E-8FFF-71981A508024}"/>
              </a:ext>
            </a:extLst>
          </p:cNvPr>
          <p:cNvSpPr txBox="1"/>
          <p:nvPr/>
        </p:nvSpPr>
        <p:spPr>
          <a:xfrm>
            <a:off x="903654" y="5192080"/>
            <a:ext cx="183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Aku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sering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ditinggal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jualan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jd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marah</a:t>
            </a:r>
            <a:r>
              <a:rPr lang="en-ID" sz="1200" dirty="0">
                <a:solidFill>
                  <a:schemeClr val="bg1"/>
                </a:solidFill>
              </a:rPr>
              <a:t> juga </a:t>
            </a:r>
            <a:r>
              <a:rPr lang="en-ID" sz="1200" dirty="0" err="1">
                <a:solidFill>
                  <a:schemeClr val="bg1"/>
                </a:solidFill>
              </a:rPr>
              <a:t>ntar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alesannya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duit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kan</a:t>
            </a:r>
            <a:r>
              <a:rPr lang="en-ID" sz="1200" dirty="0">
                <a:solidFill>
                  <a:schemeClr val="bg1"/>
                </a:solidFill>
              </a:rPr>
              <a:t> buat km juga", diem </a:t>
            </a:r>
            <a:r>
              <a:rPr lang="en-ID" sz="1200" dirty="0" err="1">
                <a:solidFill>
                  <a:schemeClr val="bg1"/>
                </a:solidFill>
              </a:rPr>
              <a:t>lgsg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haha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787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22654" y="1769758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mendeskripsikan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membedakan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konsep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Tujuan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label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kelasnya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kategorikal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(ex :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predictor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54AD0DC9-9898-194B-BBB6-C1AEA5B4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0572" r="50000" b="3429"/>
          <a:stretch/>
        </p:blipFill>
        <p:spPr>
          <a:xfrm>
            <a:off x="7126165" y="2949559"/>
            <a:ext cx="3748454" cy="331848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2EA20FF9-AF38-0342-9077-8F941B34AD41}"/>
              </a:ext>
            </a:extLst>
          </p:cNvPr>
          <p:cNvSpPr txBox="1"/>
          <p:nvPr/>
        </p:nvSpPr>
        <p:spPr>
          <a:xfrm>
            <a:off x="2763227" y="4608801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Naïve Bayes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Machine (SVM)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 – Nearest Neighbor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Deccission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tree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878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170854" y="1706258"/>
            <a:ext cx="66655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Goals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mengukur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dibuat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9007-31A3-AE43-932F-C73A7CB4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6258"/>
            <a:ext cx="4343451" cy="298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47337D-74E6-BE48-9876-330153F3E04E}"/>
              </a:ext>
            </a:extLst>
          </p:cNvPr>
          <p:cNvSpPr txBox="1"/>
          <p:nvPr/>
        </p:nvSpPr>
        <p:spPr>
          <a:xfrm>
            <a:off x="5170854" y="2147044"/>
            <a:ext cx="6792546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Accuracy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&amp; negative)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Preccission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diprediksi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Recall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4B16-C4DC-3649-B130-7B62605B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1" y="2961708"/>
            <a:ext cx="3973453" cy="7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54A7F-FBD0-9949-9E84-0144EE27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792" y="4542633"/>
            <a:ext cx="2387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5A60B-1D0B-EE47-8C33-3299ED4E9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51" y="5831499"/>
            <a:ext cx="2108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A43DC-C72A-0D42-BF6E-2CC13A622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5831499"/>
            <a:ext cx="4442323" cy="5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4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694104" y="1831477"/>
            <a:ext cx="360469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444243" y="5435600"/>
            <a:ext cx="2980798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303495" cy="3103497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C1E1A9-D734-8943-8644-A76F3E12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15" y="2723753"/>
            <a:ext cx="3263026" cy="182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7355-493E-944E-8CB0-F684304F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4" y="2332103"/>
            <a:ext cx="3018914" cy="2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5970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845039" y="2068879"/>
            <a:ext cx="666554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Regression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kontinyu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dependent =&gt; numerical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D1303-822D-1A44-B022-C85133E2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43" t="12671" r="2143" b="4857"/>
          <a:stretch/>
        </p:blipFill>
        <p:spPr>
          <a:xfrm>
            <a:off x="7510585" y="1737000"/>
            <a:ext cx="3833612" cy="338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80102-EBE4-AA4C-A694-583B48213A06}"/>
              </a:ext>
            </a:extLst>
          </p:cNvPr>
          <p:cNvSpPr txBox="1"/>
          <p:nvPr/>
        </p:nvSpPr>
        <p:spPr>
          <a:xfrm>
            <a:off x="845039" y="3582967"/>
            <a:ext cx="666554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3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jumlah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pasien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covid-19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hujan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tahun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331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1894254" y="2297664"/>
            <a:ext cx="8403492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Manakah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merupakan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tugas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kebangsaan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usia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perusahaan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akan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naik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besok</a:t>
            </a:r>
            <a:endPara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dokumen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terkait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penampakan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UFO</a:t>
            </a:r>
          </a:p>
        </p:txBody>
      </p:sp>
    </p:spTree>
    <p:extLst>
      <p:ext uri="{BB962C8B-B14F-4D97-AF65-F5344CB8AC3E}">
        <p14:creationId xmlns:p14="http://schemas.microsoft.com/office/powerpoint/2010/main" val="12115002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6096000" y="1570038"/>
            <a:ext cx="6665546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Regression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Terbaik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 Square / Adjusted R Square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 / Root Mean Square Error (RMSE)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Absolute Error (MAE)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E34CF-02E1-594C-963C-2312CE72AF14}"/>
              </a:ext>
            </a:extLst>
          </p:cNvPr>
          <p:cNvSpPr txBox="1"/>
          <p:nvPr/>
        </p:nvSpPr>
        <p:spPr>
          <a:xfrm>
            <a:off x="910981" y="1570038"/>
            <a:ext cx="391892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AE439-25DC-8648-A0F1-B33AA5749422}"/>
              </a:ext>
            </a:extLst>
          </p:cNvPr>
          <p:cNvSpPr/>
          <p:nvPr/>
        </p:nvSpPr>
        <p:spPr>
          <a:xfrm>
            <a:off x="910981" y="37718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5E484-C811-DF49-BEB0-D2505AFE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81" y="4674826"/>
            <a:ext cx="4356299" cy="1668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39740-42BD-C64B-9E8D-48C51B771ED1}"/>
              </a:ext>
            </a:extLst>
          </p:cNvPr>
          <p:cNvSpPr/>
          <p:nvPr/>
        </p:nvSpPr>
        <p:spPr>
          <a:xfrm>
            <a:off x="6096000" y="3771873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647D1-AB77-1646-9754-C8B6954E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72" y="4674826"/>
            <a:ext cx="15875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214CE-C3D7-3947-A99A-26CF5319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8" y="4674826"/>
            <a:ext cx="3556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5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 Lists :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 Introduction, machine learning concepts and examples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Machine Learning?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914978"/>
            <a:chOff x="1848112" y="1575921"/>
            <a:chExt cx="5383988" cy="9149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supervised learning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unsupervised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Theory, pattern, rules, and implementation of the K-Means algorithm in the clustering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proccess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Clustering with K-Means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1D3740-F363-E74F-A07F-86A1D56A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b="15736"/>
          <a:stretch/>
        </p:blipFill>
        <p:spPr>
          <a:xfrm>
            <a:off x="-6591" y="1572122"/>
            <a:ext cx="12192000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0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1202592" y="2271728"/>
            <a:ext cx="42603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Unsupervised learning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Mengelompokkan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sekumpulan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menjadi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beberapa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kelompok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Input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(label)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Semua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3FAD6-BFBC-8A4A-9557-E292A613D716}"/>
              </a:ext>
            </a:extLst>
          </p:cNvPr>
          <p:cNvSpPr txBox="1"/>
          <p:nvPr/>
        </p:nvSpPr>
        <p:spPr>
          <a:xfrm>
            <a:off x="6096000" y="2271728"/>
            <a:ext cx="4893408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Kenapa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 ?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Membantu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Pelabelan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otomatis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A5C7-73ED-E34D-9A6D-954D7003E1E3}"/>
              </a:ext>
            </a:extLst>
          </p:cNvPr>
          <p:cNvSpPr txBox="1"/>
          <p:nvPr/>
        </p:nvSpPr>
        <p:spPr>
          <a:xfrm>
            <a:off x="4106984" y="5440607"/>
            <a:ext cx="48934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975C1-1979-DA47-8CD7-9382DA8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710" y="4919714"/>
            <a:ext cx="2150698" cy="14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00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1" y="2444287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951404" y="2444285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15579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957396" y="515579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428602" y="244859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i="1" dirty="0">
                <a:solidFill>
                  <a:schemeClr val="bg1"/>
                </a:solidFill>
              </a:rPr>
              <a:t>Clustering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merupakan</a:t>
            </a:r>
            <a:r>
              <a:rPr lang="en-ID" sz="1600" dirty="0">
                <a:solidFill>
                  <a:schemeClr val="bg1"/>
                </a:solidFill>
              </a:rPr>
              <a:t> proses </a:t>
            </a:r>
            <a:r>
              <a:rPr lang="en-ID" sz="1600" dirty="0" err="1">
                <a:solidFill>
                  <a:schemeClr val="bg1"/>
                </a:solidFill>
              </a:rPr>
              <a:t>partisi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set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data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himpunan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bagian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disebut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cluster.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yang di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kemiripan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karakteristik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berbeda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yang lain.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440587" y="4421439"/>
            <a:ext cx="4413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Good Result ?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tingkat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Tingkat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rendah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B3CA-5701-914D-8DA8-D13D3496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97591" y="3033371"/>
            <a:ext cx="4413010" cy="22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Metode</a:t>
            </a:r>
            <a:r>
              <a:rPr lang="en-US" sz="2800" dirty="0">
                <a:solidFill>
                  <a:schemeClr val="bg1"/>
                </a:solidFill>
              </a:rPr>
              <a:t> 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0" y="1855200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252527" y="184747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45033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252527" y="545033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856786" y="2140671"/>
            <a:ext cx="39827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i="1" dirty="0">
                <a:solidFill>
                  <a:schemeClr val="bg1"/>
                </a:solidFill>
              </a:rPr>
              <a:t>Hierarchical Clustering</a:t>
            </a:r>
          </a:p>
          <a:p>
            <a:pPr algn="just"/>
            <a:endParaRPr lang="en-ID" sz="1600" i="1" dirty="0">
              <a:solidFill>
                <a:schemeClr val="bg1"/>
              </a:solidFill>
            </a:endParaRPr>
          </a:p>
          <a:p>
            <a:pPr algn="just"/>
            <a:r>
              <a:rPr lang="en-ID" sz="1600" dirty="0">
                <a:solidFill>
                  <a:schemeClr val="bg1"/>
                </a:solidFill>
              </a:rPr>
              <a:t> =&gt; </a:t>
            </a:r>
            <a:r>
              <a:rPr lang="en-ID" sz="1600" i="1" dirty="0" err="1">
                <a:solidFill>
                  <a:schemeClr val="bg1"/>
                </a:solidFill>
              </a:rPr>
              <a:t>teknik</a:t>
            </a:r>
            <a:r>
              <a:rPr lang="en-ID" sz="1600" i="1" dirty="0">
                <a:solidFill>
                  <a:schemeClr val="bg1"/>
                </a:solidFill>
              </a:rPr>
              <a:t> clustering </a:t>
            </a:r>
            <a:r>
              <a:rPr lang="en-ID" sz="1600" i="1" dirty="0" err="1">
                <a:solidFill>
                  <a:schemeClr val="bg1"/>
                </a:solidFill>
              </a:rPr>
              <a:t>membentuk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hirarki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atau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berdasarkan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tingkatan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tertentu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sehingga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menyerupai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struktur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pohon</a:t>
            </a:r>
            <a:r>
              <a:rPr lang="en-ID" sz="1600" i="1" dirty="0">
                <a:solidFill>
                  <a:schemeClr val="bg1"/>
                </a:solidFill>
              </a:rPr>
              <a:t>. </a:t>
            </a:r>
            <a:r>
              <a:rPr lang="en-ID" sz="1600" i="1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demikian</a:t>
            </a:r>
            <a:r>
              <a:rPr lang="en-ID" sz="1600" i="1" dirty="0">
                <a:solidFill>
                  <a:schemeClr val="bg1"/>
                </a:solidFill>
              </a:rPr>
              <a:t> proses </a:t>
            </a:r>
            <a:r>
              <a:rPr lang="en-ID" sz="1600" i="1" dirty="0" err="1">
                <a:solidFill>
                  <a:schemeClr val="bg1"/>
                </a:solidFill>
              </a:rPr>
              <a:t>pengelompokannya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dilakukan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secara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bertingkat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atau</a:t>
            </a:r>
            <a:r>
              <a:rPr lang="en-ID" sz="1600" i="1" dirty="0">
                <a:solidFill>
                  <a:schemeClr val="bg1"/>
                </a:solidFill>
              </a:rPr>
              <a:t> </a:t>
            </a:r>
            <a:r>
              <a:rPr lang="en-ID" sz="1600" i="1" dirty="0" err="1">
                <a:solidFill>
                  <a:schemeClr val="bg1"/>
                </a:solidFill>
              </a:rPr>
              <a:t>bertahap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065480" y="3840157"/>
            <a:ext cx="4413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b="1" i="1" dirty="0">
                <a:solidFill>
                  <a:schemeClr val="bg1"/>
                </a:solidFill>
                <a:cs typeface="Arial" pitchFamily="34" charset="0"/>
              </a:rPr>
              <a:t>Partitional Clustering</a:t>
            </a:r>
          </a:p>
          <a:p>
            <a:pPr algn="just"/>
            <a:endParaRPr lang="en-ID" altLang="ko-KR" sz="1600" b="1" i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=&gt; </a:t>
            </a:r>
            <a:r>
              <a:rPr lang="en-ID" sz="1600" dirty="0">
                <a:solidFill>
                  <a:schemeClr val="bg1"/>
                </a:solidFill>
              </a:rPr>
              <a:t>data </a:t>
            </a:r>
            <a:r>
              <a:rPr lang="en-ID" sz="1600" dirty="0" err="1">
                <a:solidFill>
                  <a:schemeClr val="bg1"/>
                </a:solidFill>
              </a:rPr>
              <a:t>dikelompokkan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sejumlah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tanpa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adanya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struktur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hirarki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. Pada </a:t>
            </a:r>
            <a:r>
              <a:rPr lang="en-ID" sz="1600" dirty="0" err="1">
                <a:solidFill>
                  <a:schemeClr val="bg1"/>
                </a:solidFill>
              </a:rPr>
              <a:t>metode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partitional clustering </a:t>
            </a:r>
            <a:r>
              <a:rPr lang="en-ID" sz="1600" dirty="0" err="1">
                <a:solidFill>
                  <a:schemeClr val="bg1"/>
                </a:solidFill>
              </a:rPr>
              <a:t>setiap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pusat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(centroid)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7FC74-C56D-494B-A0F8-9504C805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10" y="1992359"/>
            <a:ext cx="2641194" cy="1539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DDEF8-60D0-AB42-B540-B33E7409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27" y="4538808"/>
            <a:ext cx="3318447" cy="105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C396-FE75-B74A-9E11-CD90192056C5}"/>
              </a:ext>
            </a:extLst>
          </p:cNvPr>
          <p:cNvSpPr txBox="1"/>
          <p:nvPr/>
        </p:nvSpPr>
        <p:spPr>
          <a:xfrm>
            <a:off x="6065480" y="24365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6D0A4-104D-CC4D-87EA-1313F9239660}"/>
              </a:ext>
            </a:extLst>
          </p:cNvPr>
          <p:cNvSpPr txBox="1"/>
          <p:nvPr/>
        </p:nvSpPr>
        <p:spPr>
          <a:xfrm>
            <a:off x="5559442" y="48834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704837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  <p:bldP spid="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006557" y="4550751"/>
            <a:ext cx="407105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200" dirty="0"/>
              <a:t>salah </a:t>
            </a:r>
            <a:r>
              <a:rPr lang="en-ID" sz="1200" dirty="0" err="1"/>
              <a:t>satu</a:t>
            </a:r>
            <a:r>
              <a:rPr lang="en-ID" sz="1200" dirty="0"/>
              <a:t> “</a:t>
            </a:r>
            <a:r>
              <a:rPr lang="en-ID" sz="1200" i="1" dirty="0"/>
              <a:t>unsupervised machine learning algorithms</a:t>
            </a:r>
            <a:r>
              <a:rPr lang="en-ID" sz="1200" dirty="0"/>
              <a:t>” yang paling </a:t>
            </a:r>
            <a:r>
              <a:rPr lang="en-ID" sz="1200" dirty="0" err="1"/>
              <a:t>sederhana</a:t>
            </a:r>
            <a:r>
              <a:rPr lang="en-ID" sz="1200" dirty="0"/>
              <a:t> dan </a:t>
            </a:r>
            <a:r>
              <a:rPr lang="en-ID" sz="1200" dirty="0" err="1"/>
              <a:t>populer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2006557" y="5563932"/>
            <a:ext cx="407105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Menentukan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nilai</a:t>
            </a:r>
            <a:r>
              <a:rPr lang="en-US" altLang="ko-KR" sz="1200" dirty="0">
                <a:cs typeface="Arial" pitchFamily="34" charset="0"/>
              </a:rPr>
              <a:t> centroid (</a:t>
            </a:r>
            <a:r>
              <a:rPr lang="en-US" altLang="ko-KR" sz="1200" dirty="0" err="1">
                <a:cs typeface="Arial" pitchFamily="34" charset="0"/>
              </a:rPr>
              <a:t>titik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pusat</a:t>
            </a:r>
            <a:r>
              <a:rPr lang="en-US" altLang="ko-KR" sz="1200" dirty="0">
                <a:cs typeface="Arial" pitchFamily="34" charset="0"/>
              </a:rPr>
              <a:t>)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C36B4-AC65-4A13-A00E-8BF86C3523FE}"/>
              </a:ext>
            </a:extLst>
          </p:cNvPr>
          <p:cNvSpPr txBox="1"/>
          <p:nvPr/>
        </p:nvSpPr>
        <p:spPr>
          <a:xfrm>
            <a:off x="7219796" y="4550751"/>
            <a:ext cx="4071056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menemukan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data,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yang </a:t>
            </a:r>
            <a:r>
              <a:rPr lang="en-ID" sz="1400" dirty="0" err="1"/>
              <a:t>diwakili</a:t>
            </a:r>
            <a:r>
              <a:rPr lang="en-ID" sz="1400" dirty="0"/>
              <a:t> oleh </a:t>
            </a:r>
            <a:r>
              <a:rPr lang="en-ID" sz="1400" dirty="0" err="1"/>
              <a:t>variabel</a:t>
            </a:r>
            <a:r>
              <a:rPr lang="en-ID" sz="1400" dirty="0"/>
              <a:t> K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5B0EF-BE5A-3144-B7B4-30AC765A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1875929"/>
            <a:ext cx="6142892" cy="2050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42C36-F8C5-364D-BF7D-4AFEC698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96" y="5736262"/>
            <a:ext cx="3702050" cy="50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7CF753-649B-C745-8B8D-7F4ED43DBF23}"/>
              </a:ext>
            </a:extLst>
          </p:cNvPr>
          <p:cNvSpPr txBox="1"/>
          <p:nvPr/>
        </p:nvSpPr>
        <p:spPr>
          <a:xfrm>
            <a:off x="7321886" y="5415191"/>
            <a:ext cx="4071056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Rumus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centroid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436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29" grpId="0"/>
      <p:bldP spid="32" grpId="0"/>
      <p:bldP spid="33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966464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Tahap</a:t>
            </a:r>
            <a:r>
              <a:rPr lang="en-ID" sz="1600" b="1" dirty="0"/>
              <a:t> </a:t>
            </a:r>
            <a:r>
              <a:rPr lang="en-ID" sz="1600" b="1" dirty="0" err="1"/>
              <a:t>Penyelesaian</a:t>
            </a:r>
            <a:r>
              <a:rPr lang="en-ID" sz="1600" b="1" dirty="0"/>
              <a:t> K-Means Clustering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1174219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cs typeface="Arial" pitchFamily="34" charset="0"/>
              </a:rPr>
              <a:t>Dataset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Tentukan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jumlah</a:t>
            </a:r>
            <a:r>
              <a:rPr lang="en-US" altLang="ko-KR" sz="1400" dirty="0">
                <a:cs typeface="Arial" pitchFamily="34" charset="0"/>
              </a:rPr>
              <a:t> cluster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Menentukan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nilai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awal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Alokasikan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semua</a:t>
            </a:r>
            <a:r>
              <a:rPr lang="en-US" altLang="ko-KR" sz="1400" dirty="0">
                <a:cs typeface="Arial" pitchFamily="34" charset="0"/>
              </a:rPr>
              <a:t> data </a:t>
            </a:r>
            <a:r>
              <a:rPr lang="en-US" altLang="ko-KR" sz="1400" dirty="0" err="1">
                <a:cs typeface="Arial" pitchFamily="34" charset="0"/>
              </a:rPr>
              <a:t>terhadap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B2DC-0322-E945-9537-C8A4E352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5" y="4215634"/>
            <a:ext cx="3200811" cy="88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E72E2C-760D-BE43-8AA3-AB8AD555D5F5}"/>
              </a:ext>
            </a:extLst>
          </p:cNvPr>
          <p:cNvSpPr txBox="1"/>
          <p:nvPr/>
        </p:nvSpPr>
        <p:spPr>
          <a:xfrm>
            <a:off x="6429417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Metode</a:t>
            </a:r>
            <a:r>
              <a:rPr lang="en-ID" sz="1600" b="1" dirty="0"/>
              <a:t> Elbow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AEF1A-8E7E-0542-91A1-B1AB7CE12F85}"/>
              </a:ext>
            </a:extLst>
          </p:cNvPr>
          <p:cNvSpPr txBox="1"/>
          <p:nvPr/>
        </p:nvSpPr>
        <p:spPr>
          <a:xfrm>
            <a:off x="6429417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metode</a:t>
            </a:r>
            <a:r>
              <a:rPr lang="en-ID" sz="1400" dirty="0"/>
              <a:t> yang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menghasilkan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</a:t>
            </a:r>
            <a:r>
              <a:rPr lang="en-ID" sz="1400" dirty="0" err="1"/>
              <a:t>terbaik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cara</a:t>
            </a:r>
            <a:r>
              <a:rPr lang="en-ID" sz="1400" dirty="0"/>
              <a:t> </a:t>
            </a:r>
            <a:r>
              <a:rPr lang="en-ID" sz="1400" dirty="0" err="1"/>
              <a:t>melihat</a:t>
            </a:r>
            <a:r>
              <a:rPr lang="en-ID" sz="1400" dirty="0"/>
              <a:t> </a:t>
            </a:r>
            <a:r>
              <a:rPr lang="en-ID" sz="1400" dirty="0" err="1"/>
              <a:t>persentase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perbandingan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membentuk</a:t>
            </a:r>
            <a:r>
              <a:rPr lang="en-ID" sz="1400" dirty="0"/>
              <a:t> </a:t>
            </a:r>
            <a:r>
              <a:rPr lang="en-ID" sz="1400" dirty="0" err="1"/>
              <a:t>siku</a:t>
            </a:r>
            <a:r>
              <a:rPr lang="en-ID" sz="1400" dirty="0"/>
              <a:t> pada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titik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D6A2A-2CAC-3D45-B8CB-4C8E2E365EF3}"/>
              </a:ext>
            </a:extLst>
          </p:cNvPr>
          <p:cNvSpPr txBox="1"/>
          <p:nvPr/>
        </p:nvSpPr>
        <p:spPr>
          <a:xfrm>
            <a:off x="6429416" y="4004724"/>
            <a:ext cx="3863301" cy="1169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perbandingannya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menghitung</a:t>
            </a:r>
            <a:r>
              <a:rPr lang="en-ID" sz="1400" dirty="0"/>
              <a:t> SSE (</a:t>
            </a:r>
            <a:r>
              <a:rPr lang="en-ID" sz="1400" i="1" dirty="0"/>
              <a:t>Sum of Square Error)</a:t>
            </a:r>
            <a:r>
              <a:rPr lang="en-ID" sz="1400" dirty="0"/>
              <a:t> 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masing-masing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dirty="0"/>
              <a:t> cluster. Karena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cluster K </a:t>
            </a:r>
            <a:r>
              <a:rPr lang="en-ID" sz="1400" dirty="0" err="1"/>
              <a:t>maka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i="1" dirty="0"/>
              <a:t> SSE</a:t>
            </a:r>
            <a:r>
              <a:rPr lang="en-ID" sz="1400" dirty="0"/>
              <a:t> 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DDC7E-702C-E443-82BA-FB81E8E7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117" y="5389719"/>
            <a:ext cx="1879600" cy="63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D7F7E9-F8D2-0D4C-A025-9F482F86E129}"/>
              </a:ext>
            </a:extLst>
          </p:cNvPr>
          <p:cNvSpPr txBox="1"/>
          <p:nvPr/>
        </p:nvSpPr>
        <p:spPr>
          <a:xfrm>
            <a:off x="6096000" y="5553330"/>
            <a:ext cx="386330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b="1" dirty="0" err="1"/>
              <a:t>Rumus</a:t>
            </a:r>
            <a:r>
              <a:rPr lang="en-ID" sz="1400" b="1" dirty="0"/>
              <a:t> SSE pada K-Means</a:t>
            </a:r>
            <a:endParaRPr lang="ko-KR" altLang="en-US" sz="11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02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276189" y="1421126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Contoh</a:t>
            </a:r>
            <a:r>
              <a:rPr lang="en-ID" sz="1600" b="1" dirty="0"/>
              <a:t> </a:t>
            </a:r>
            <a:r>
              <a:rPr lang="en-ID" sz="1600" b="1" dirty="0" err="1"/>
              <a:t>Kasus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32304-332C-B945-8D6F-AF423FCC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6" y="1320474"/>
            <a:ext cx="7050405" cy="5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4828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EA3D9-9AE5-46B2-A231-8B49AC2E558A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KARSA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Simple is Better than Complex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3AEF-470C-DB40-A7C2-011A9D368FBD}"/>
              </a:ext>
            </a:extLst>
          </p:cNvPr>
          <p:cNvSpPr txBox="1"/>
          <p:nvPr/>
        </p:nvSpPr>
        <p:spPr>
          <a:xfrm>
            <a:off x="3923045" y="2284728"/>
            <a:ext cx="433136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1596A3-ECD7-8246-9290-CD38A1FA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38" y="5008604"/>
            <a:ext cx="1565031" cy="1565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D8FDC-87C6-CB48-BA65-EADF81D2E4DB}"/>
              </a:ext>
            </a:extLst>
          </p:cNvPr>
          <p:cNvSpPr txBox="1"/>
          <p:nvPr/>
        </p:nvSpPr>
        <p:spPr>
          <a:xfrm>
            <a:off x="3577993" y="6235081"/>
            <a:ext cx="84357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https://github.com/resaUndefined/karsa-sharing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 err="1"/>
              <a:t>Mengapa</a:t>
            </a:r>
            <a:r>
              <a:rPr lang="en-US" sz="5000" dirty="0"/>
              <a:t> Machine Learning?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387858" y="221533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data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F68FD-7B40-AB4C-9B94-C21A04B9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0" y="2145558"/>
            <a:ext cx="1370098" cy="137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CF469-631D-1043-8DB5-917ED13C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0" y="4526370"/>
            <a:ext cx="1298818" cy="1298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3DACC6-7011-A14F-9A7D-5869F9349AC7}"/>
              </a:ext>
            </a:extLst>
          </p:cNvPr>
          <p:cNvSpPr txBox="1"/>
          <p:nvPr/>
        </p:nvSpPr>
        <p:spPr>
          <a:xfrm>
            <a:off x="2387858" y="4795165"/>
            <a:ext cx="2031742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terstruktur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bervariasi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0C768-4F63-9D46-8BD3-51D1ED0C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24" y="2215338"/>
            <a:ext cx="1949966" cy="902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CF878C-185E-BC41-85D5-1A7F33BA8AAF}"/>
              </a:ext>
            </a:extLst>
          </p:cNvPr>
          <p:cNvSpPr txBox="1"/>
          <p:nvPr/>
        </p:nvSpPr>
        <p:spPr>
          <a:xfrm>
            <a:off x="8390073" y="221533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update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1AB2C-D808-0748-AFD5-193895B20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124" y="4438142"/>
            <a:ext cx="1731759" cy="1298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E624F-6F98-D342-85BE-71D53B443680}"/>
              </a:ext>
            </a:extLst>
          </p:cNvPr>
          <p:cNvSpPr txBox="1"/>
          <p:nvPr/>
        </p:nvSpPr>
        <p:spPr>
          <a:xfrm>
            <a:off x="8210090" y="462588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and Replace Human Role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0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  <p:bldP spid="17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749419" y="1216978"/>
            <a:ext cx="481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Sub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ilmu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computer yang “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memberi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komputer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kemampuan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untuk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belajar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tanpa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diprogram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secara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eksplisit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” (Arthur Samuel, 1959)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5D4D1-FB7D-2549-9578-3CA8F00685A5}"/>
              </a:ext>
            </a:extLst>
          </p:cNvPr>
          <p:cNvSpPr txBox="1"/>
          <p:nvPr/>
        </p:nvSpPr>
        <p:spPr>
          <a:xfrm>
            <a:off x="646825" y="405242"/>
            <a:ext cx="441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Pengenalan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96BD5-724F-2949-95D1-D33E4FEAC933}"/>
              </a:ext>
            </a:extLst>
          </p:cNvPr>
          <p:cNvSpPr txBox="1"/>
          <p:nvPr/>
        </p:nvSpPr>
        <p:spPr>
          <a:xfrm>
            <a:off x="749419" y="2524224"/>
            <a:ext cx="481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Data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Pengalaman</a:t>
            </a: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4E076-13C5-634D-A0C7-2B15B74B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9" y="3856466"/>
            <a:ext cx="4322852" cy="9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389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788318" y="523290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Rekomendasi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produk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Penyusunan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barang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Pengaturan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pemberian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promo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Berkembang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-&gt;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berbagai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A452A-12AB-CF4E-8B74-2C727017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8" y="347899"/>
            <a:ext cx="4008000" cy="220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09719-CE4E-594F-8A30-007906E2E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44" y="3034482"/>
            <a:ext cx="5148983" cy="18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FEATURES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DATASET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EVALUATION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MODEL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553998"/>
            <a:chOff x="3017859" y="4283314"/>
            <a:chExt cx="1823203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keampuhan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1" y="1948137"/>
            <a:ext cx="3063403" cy="738664"/>
            <a:chOff x="3017859" y="4283314"/>
            <a:chExt cx="1866816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fitur-fitur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memecahkan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738664"/>
            <a:chOff x="3037896" y="4283314"/>
            <a:chExt cx="1870812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melatih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Potongan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dataset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mewakili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/label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pembeda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213918" y="3352358"/>
            <a:ext cx="1822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TERMINOLOGY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3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AD3EBB0-C8C4-4007-876A-1D2AAC9F879F}"/>
              </a:ext>
            </a:extLst>
          </p:cNvPr>
          <p:cNvSpPr txBox="1"/>
          <p:nvPr/>
        </p:nvSpPr>
        <p:spPr>
          <a:xfrm>
            <a:off x="1746822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Collection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BD466-0F65-4475-AE02-88CA95D3B52F}"/>
              </a:ext>
            </a:extLst>
          </p:cNvPr>
          <p:cNvSpPr txBox="1"/>
          <p:nvPr/>
        </p:nvSpPr>
        <p:spPr>
          <a:xfrm>
            <a:off x="5456034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Training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122F41-A8DF-43C9-A219-D66A180E50D3}"/>
              </a:ext>
            </a:extLst>
          </p:cNvPr>
          <p:cNvSpPr txBox="1"/>
          <p:nvPr/>
        </p:nvSpPr>
        <p:spPr>
          <a:xfrm>
            <a:off x="8235793" y="4418635"/>
            <a:ext cx="1960434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Evaluation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ACF341-B048-46E5-8FA1-44FF1596C873}"/>
              </a:ext>
            </a:extLst>
          </p:cNvPr>
          <p:cNvSpPr txBox="1"/>
          <p:nvPr/>
        </p:nvSpPr>
        <p:spPr>
          <a:xfrm>
            <a:off x="9200876" y="2686792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Tuning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EB3CCB-F19A-4874-A3B8-9A40845D57E5}"/>
              </a:ext>
            </a:extLst>
          </p:cNvPr>
          <p:cNvSpPr txBox="1"/>
          <p:nvPr/>
        </p:nvSpPr>
        <p:spPr>
          <a:xfrm>
            <a:off x="3956208" y="4418635"/>
            <a:ext cx="2683902" cy="61555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Preparation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25F44-A14A-E945-9C88-9C6593807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9" t="11905" r="32449" b="10714"/>
          <a:stretch/>
        </p:blipFill>
        <p:spPr>
          <a:xfrm>
            <a:off x="2360525" y="4290327"/>
            <a:ext cx="1285450" cy="148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028E6-4363-F341-9682-661B4920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34" y="1167496"/>
            <a:ext cx="1704431" cy="1704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C68C2-6AFF-CB46-8620-1848D17D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572523"/>
            <a:ext cx="1487723" cy="148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A7D35-F3D4-5C4E-943C-270A20AD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43" y="1426008"/>
            <a:ext cx="1302206" cy="130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F9088-E1E9-7A45-A6D6-2D24D5C7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773" y="4772264"/>
            <a:ext cx="134757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8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8" grpId="0"/>
      <p:bldP spid="82" grpId="0"/>
      <p:bldP spid="86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66571-712A-094A-A9CE-EF5DE3E16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Langkah-Langkah </a:t>
            </a:r>
            <a:r>
              <a:rPr lang="en-US" sz="4000" dirty="0" err="1"/>
              <a:t>Penyelesaian</a:t>
            </a:r>
            <a:r>
              <a:rPr lang="en-US" sz="4000" dirty="0"/>
              <a:t>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C9338-BE13-C04B-896B-9EA9455E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551"/>
            <a:ext cx="12192000" cy="27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97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31391" y="405242"/>
            <a:ext cx="534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Bagaimana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 </a:t>
            </a:r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Bekerja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6530-2BF3-2E41-ADD9-92BE48BB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" y="3574649"/>
            <a:ext cx="643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784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9754</TotalTime>
  <Words>884</Words>
  <Application>Microsoft Macintosh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Century Gothic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Muhammad Resa Arif</cp:lastModifiedBy>
  <cp:revision>256</cp:revision>
  <dcterms:created xsi:type="dcterms:W3CDTF">2018-04-24T17:14:44Z</dcterms:created>
  <dcterms:modified xsi:type="dcterms:W3CDTF">2020-08-21T10:35:56Z</dcterms:modified>
</cp:coreProperties>
</file>